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3" r:id="rId4"/>
    <p:sldId id="260" r:id="rId5"/>
    <p:sldId id="261" r:id="rId6"/>
    <p:sldId id="267" r:id="rId7"/>
    <p:sldId id="266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iDWKGVM+QFRc+YfayvjmVa8K1i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D35C54-B4FC-4E2E-A5A0-D712B1D03F25}" type="doc">
      <dgm:prSet loTypeId="urn:microsoft.com/office/officeart/2005/8/layout/vList2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1DF350C4-0851-4D48-8C74-91251D388786}">
      <dgm:prSet custT="1"/>
      <dgm:spPr/>
      <dgm:t>
        <a:bodyPr/>
        <a:lstStyle/>
        <a:p>
          <a:pPr rtl="0"/>
          <a:r>
            <a:rPr lang="ru-RU" sz="2000" b="0" i="0" dirty="0">
              <a:latin typeface="Calibri" panose="020F0502020204030204" pitchFamily="34" charset="0"/>
              <a:cs typeface="Calibri" panose="020F0502020204030204" pitchFamily="34" charset="0"/>
            </a:rPr>
            <a:t>Коэффициент </a:t>
          </a:r>
          <a:r>
            <a:rPr lang="en-US" sz="2000" b="1" i="0" dirty="0">
              <a:latin typeface="Calibri" panose="020F0502020204030204" pitchFamily="34" charset="0"/>
              <a:cs typeface="Calibri" panose="020F0502020204030204" pitchFamily="34" charset="0"/>
            </a:rPr>
            <a:t>k</a:t>
          </a:r>
          <a:r>
            <a:rPr lang="en-US" sz="2000" b="0" i="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ru-RU" sz="2000" b="0" i="0" dirty="0">
              <a:latin typeface="Calibri" panose="020F0502020204030204" pitchFamily="34" charset="0"/>
              <a:cs typeface="Calibri" panose="020F0502020204030204" pitchFamily="34" charset="0"/>
            </a:rPr>
            <a:t>в школьных задачах подбирается эмпирически: запуски и наблюдение за роботом</a:t>
          </a:r>
        </a:p>
      </dgm:t>
    </dgm:pt>
    <dgm:pt modelId="{58F54E85-1110-4932-BB98-4869C700C4F5}" type="parTrans" cxnId="{F4ACD414-0559-4704-BC98-9F727E33438D}">
      <dgm:prSet/>
      <dgm:spPr/>
      <dgm:t>
        <a:bodyPr/>
        <a:lstStyle/>
        <a:p>
          <a:endParaRPr lang="ru-RU"/>
        </a:p>
      </dgm:t>
    </dgm:pt>
    <dgm:pt modelId="{1BE6C3C7-3D87-4623-9EEC-1228C164A9DE}" type="sibTrans" cxnId="{F4ACD414-0559-4704-BC98-9F727E33438D}">
      <dgm:prSet/>
      <dgm:spPr/>
      <dgm:t>
        <a:bodyPr/>
        <a:lstStyle/>
        <a:p>
          <a:endParaRPr lang="ru-RU"/>
        </a:p>
      </dgm:t>
    </dgm:pt>
    <dgm:pt modelId="{8E9CF1C3-9B13-4916-8358-307DCBBA8372}" type="pres">
      <dgm:prSet presAssocID="{B7D35C54-B4FC-4E2E-A5A0-D712B1D03F25}" presName="linear" presStyleCnt="0">
        <dgm:presLayoutVars>
          <dgm:animLvl val="lvl"/>
          <dgm:resizeHandles val="exact"/>
        </dgm:presLayoutVars>
      </dgm:prSet>
      <dgm:spPr/>
    </dgm:pt>
    <dgm:pt modelId="{F63AAF7C-4BA5-4137-B74B-C23ADAD1208D}" type="pres">
      <dgm:prSet presAssocID="{1DF350C4-0851-4D48-8C74-91251D388786}" presName="parentText" presStyleLbl="node1" presStyleIdx="0" presStyleCnt="1" custLinFactNeighborX="-451" custLinFactNeighborY="-9178">
        <dgm:presLayoutVars>
          <dgm:chMax val="0"/>
          <dgm:bulletEnabled val="1"/>
        </dgm:presLayoutVars>
      </dgm:prSet>
      <dgm:spPr/>
    </dgm:pt>
  </dgm:ptLst>
  <dgm:cxnLst>
    <dgm:cxn modelId="{F4ACD414-0559-4704-BC98-9F727E33438D}" srcId="{B7D35C54-B4FC-4E2E-A5A0-D712B1D03F25}" destId="{1DF350C4-0851-4D48-8C74-91251D388786}" srcOrd="0" destOrd="0" parTransId="{58F54E85-1110-4932-BB98-4869C700C4F5}" sibTransId="{1BE6C3C7-3D87-4623-9EEC-1228C164A9DE}"/>
    <dgm:cxn modelId="{4A16E534-D0C6-4D3D-B14E-BBCBC7164829}" type="presOf" srcId="{1DF350C4-0851-4D48-8C74-91251D388786}" destId="{F63AAF7C-4BA5-4137-B74B-C23ADAD1208D}" srcOrd="0" destOrd="0" presId="urn:microsoft.com/office/officeart/2005/8/layout/vList2"/>
    <dgm:cxn modelId="{5E1F29B6-9B4B-4E21-8687-1D397805BCD4}" type="presOf" srcId="{B7D35C54-B4FC-4E2E-A5A0-D712B1D03F25}" destId="{8E9CF1C3-9B13-4916-8358-307DCBBA8372}" srcOrd="0" destOrd="0" presId="urn:microsoft.com/office/officeart/2005/8/layout/vList2"/>
    <dgm:cxn modelId="{30EC3F78-86B3-4112-946B-BBF37FFA7DA4}" type="presParOf" srcId="{8E9CF1C3-9B13-4916-8358-307DCBBA8372}" destId="{F63AAF7C-4BA5-4137-B74B-C23ADAD1208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3AAF7C-4BA5-4137-B74B-C23ADAD1208D}">
      <dsp:nvSpPr>
        <dsp:cNvPr id="0" name=""/>
        <dsp:cNvSpPr/>
      </dsp:nvSpPr>
      <dsp:spPr>
        <a:xfrm>
          <a:off x="0" y="2"/>
          <a:ext cx="5036694" cy="1216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Коэффициент </a:t>
          </a:r>
          <a:r>
            <a:rPr lang="en-US" sz="2000" b="1" i="0" kern="1200" dirty="0">
              <a:latin typeface="Calibri" panose="020F0502020204030204" pitchFamily="34" charset="0"/>
              <a:cs typeface="Calibri" panose="020F0502020204030204" pitchFamily="34" charset="0"/>
            </a:rPr>
            <a:t>k</a:t>
          </a:r>
          <a:r>
            <a:rPr lang="en-US" sz="20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ru-RU" sz="2000" b="0" i="0" kern="1200" dirty="0">
              <a:latin typeface="Calibri" panose="020F0502020204030204" pitchFamily="34" charset="0"/>
              <a:cs typeface="Calibri" panose="020F0502020204030204" pitchFamily="34" charset="0"/>
            </a:rPr>
            <a:t>в школьных задачах подбирается эмпирически: запуски и наблюдение за роботом</a:t>
          </a:r>
        </a:p>
      </dsp:txBody>
      <dsp:txXfrm>
        <a:off x="59399" y="59401"/>
        <a:ext cx="4917896" cy="1098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C4EAF-6576-4D79-A69B-43B1086AEE92}" type="datetimeFigureOut">
              <a:rPr lang="ru-RU" smtClean="0"/>
              <a:t>16.03.2020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34E474-8B54-4B0B-9E07-DEADC3EA2F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547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5c8b6e555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5c8b6e555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g5c8b6e555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help.trikset.com/" TargetMode="External"/><Relationship Id="rId2" Type="http://schemas.openxmlformats.org/officeDocument/2006/relationships/hyperlink" Target="mailto:support@trikset.com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rikset.com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ик">
  <p:cSld name="2_Титульный слайд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2"/>
          <p:cNvSpPr/>
          <p:nvPr/>
        </p:nvSpPr>
        <p:spPr>
          <a:xfrm>
            <a:off x="1971675" y="1646664"/>
            <a:ext cx="8266043" cy="1728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2"/>
          <p:cNvSpPr txBox="1">
            <a:spLocks noGrp="1"/>
          </p:cNvSpPr>
          <p:nvPr>
            <p:ph type="ctrTitle"/>
          </p:nvPr>
        </p:nvSpPr>
        <p:spPr>
          <a:xfrm>
            <a:off x="1963392" y="1539747"/>
            <a:ext cx="8266043" cy="16440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6000"/>
              <a:buFont typeface="Verdana"/>
              <a:buNone/>
              <a:defRPr sz="48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r>
              <a:rPr lang="ru-RU"/>
              <a:t>Образец заголовка</a:t>
            </a:r>
            <a:endParaRPr dirty="0"/>
          </a:p>
        </p:txBody>
      </p:sp>
      <p:sp>
        <p:nvSpPr>
          <p:cNvPr id="19" name="Google Shape;1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20" name="Google Shape;20;p12"/>
          <p:cNvPicPr preferRelativeResize="0"/>
          <p:nvPr/>
        </p:nvPicPr>
        <p:blipFill rotWithShape="1">
          <a:blip r:embed="rId2">
            <a:alphaModFix/>
          </a:blip>
          <a:srcRect l="3016" t="11569" r="3069" b="11220"/>
          <a:stretch/>
        </p:blipFill>
        <p:spPr>
          <a:xfrm>
            <a:off x="838200" y="480894"/>
            <a:ext cx="2927437" cy="5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2"/>
          <p:cNvPicPr preferRelativeResize="0"/>
          <p:nvPr/>
        </p:nvPicPr>
        <p:blipFill>
          <a:blip r:embed="rId3"/>
          <a:srcRect/>
          <a:stretch/>
        </p:blipFill>
        <p:spPr>
          <a:xfrm>
            <a:off x="4533900" y="3158114"/>
            <a:ext cx="3124199" cy="3124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" name="Google Shape;24;p13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Google Shape;26;p13"/>
          <p:cNvSpPr txBox="1">
            <a:spLocks noGrp="1"/>
          </p:cNvSpPr>
          <p:nvPr>
            <p:ph type="title"/>
          </p:nvPr>
        </p:nvSpPr>
        <p:spPr>
          <a:xfrm>
            <a:off x="838125" y="377092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CC00"/>
              </a:buClr>
              <a:buSzPts val="3600"/>
              <a:buFont typeface="Verdana"/>
              <a:buNone/>
              <a:defRPr sz="3600" b="1" i="0" u="none" strike="noStrike" cap="none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pPr marL="0" marR="0" lvl="0" indent="0" rtl="0">
              <a:spcBef>
                <a:spcPts val="0"/>
              </a:spcBef>
              <a:spcAft>
                <a:spcPts val="0"/>
              </a:spcAft>
            </a:pPr>
            <a:r>
              <a:rPr lang="ru-RU" sz="3600" b="1">
                <a:solidFill>
                  <a:srgbClr val="99CC00"/>
                </a:solidFill>
                <a:latin typeface="Verdana"/>
                <a:ea typeface="Verdana"/>
                <a:sym typeface="Verdana"/>
              </a:rPr>
              <a:t>Образец заголовка</a:t>
            </a:r>
            <a:endParaRPr lang="ru-RU"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Только заголовок">
  <p:cSld name="1_Только заголовок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/>
          <p:nvPr/>
        </p:nvSpPr>
        <p:spPr>
          <a:xfrm>
            <a:off x="838199" y="360000"/>
            <a:ext cx="8802757" cy="612000"/>
          </a:xfrm>
          <a:prstGeom prst="roundRect">
            <a:avLst>
              <a:gd name="adj" fmla="val 16667"/>
            </a:avLst>
          </a:prstGeom>
          <a:solidFill>
            <a:srgbClr val="001241"/>
          </a:solidFill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endParaRPr sz="3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1" name="Google Shape;31;p14"/>
          <p:cNvSpPr txBox="1"/>
          <p:nvPr/>
        </p:nvSpPr>
        <p:spPr>
          <a:xfrm>
            <a:off x="4076700" y="1614256"/>
            <a:ext cx="7467601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support@trikset.com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Справочный центр ТРИК: </a:t>
            </a:r>
            <a:r>
              <a:rPr lang="ru-RU" sz="3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help.trikset.com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4"/>
          <p:cNvSpPr txBox="1"/>
          <p:nvPr/>
        </p:nvSpPr>
        <p:spPr>
          <a:xfrm flipH="1">
            <a:off x="838125" y="322646"/>
            <a:ext cx="8802900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rgbClr val="99CC00"/>
                </a:solidFill>
                <a:latin typeface="Verdana"/>
                <a:ea typeface="Verdana"/>
                <a:cs typeface="Verdana"/>
                <a:sym typeface="Verdana"/>
              </a:rPr>
              <a:t>Информация и контакты</a:t>
            </a:r>
            <a:endParaRPr sz="3600" b="1" dirty="0">
              <a:solidFill>
                <a:srgbClr val="99CC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33" name="Google Shape;33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75307" y="2214584"/>
            <a:ext cx="3592786" cy="3592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14800" y="2857817"/>
            <a:ext cx="2581275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4"/>
          <p:cNvSpPr txBox="1"/>
          <p:nvPr/>
        </p:nvSpPr>
        <p:spPr>
          <a:xfrm>
            <a:off x="6785632" y="2829858"/>
            <a:ext cx="100553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trikset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5680" y="1580971"/>
            <a:ext cx="2563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3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trikset.com</a:t>
            </a:r>
            <a:endParaRPr lang="ru-RU" sz="36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reativecommons.org/licenses/by-nc-sa/3.0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body" idx="1"/>
          </p:nvPr>
        </p:nvSpPr>
        <p:spPr>
          <a:xfrm>
            <a:off x="838199" y="1518249"/>
            <a:ext cx="10515600" cy="4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2" name="Google Shape;12;p11"/>
          <p:cNvPicPr preferRelativeResize="0"/>
          <p:nvPr/>
        </p:nvPicPr>
        <p:blipFill rotWithShape="1">
          <a:blip r:embed="rId5">
            <a:alphaModFix/>
          </a:blip>
          <a:srcRect l="6972" t="36957" r="7355" b="36954"/>
          <a:stretch/>
        </p:blipFill>
        <p:spPr>
          <a:xfrm>
            <a:off x="9945279" y="396000"/>
            <a:ext cx="1782001" cy="5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1"/>
          <p:cNvSpPr txBox="1"/>
          <p:nvPr/>
        </p:nvSpPr>
        <p:spPr>
          <a:xfrm>
            <a:off x="1581150" y="6314626"/>
            <a:ext cx="242887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Распространяется по лицензии </a:t>
            </a:r>
            <a:r>
              <a:rPr lang="ru-RU" sz="1200" b="0" i="0" u="sng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Creative Commons BY-NC-SA</a:t>
            </a:r>
            <a:endParaRPr sz="1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1"/>
          <p:cNvSpPr txBox="1"/>
          <p:nvPr/>
        </p:nvSpPr>
        <p:spPr>
          <a:xfrm>
            <a:off x="4162425" y="6314626"/>
            <a:ext cx="391477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ООО «</a:t>
            </a:r>
            <a:r>
              <a:rPr lang="ru-RU" sz="1200" b="0" i="0" u="none" strike="noStrike" cap="none" dirty="0" err="1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КиберТех</a:t>
            </a: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»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 i="0" u="none" strike="noStrike" cap="none" dirty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Санкт-Петербург, 2020</a:t>
            </a:r>
            <a:endParaRPr sz="1200" b="0" i="0" u="none" strike="noStrike" cap="none" dirty="0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8675" y="6434126"/>
            <a:ext cx="739617" cy="25877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9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11.png"/><Relationship Id="rId10" Type="http://schemas.microsoft.com/office/2007/relationships/diagramDrawing" Target="../diagrams/drawing1.xml"/><Relationship Id="rId4" Type="http://schemas.openxmlformats.org/officeDocument/2006/relationships/image" Target="../media/image10.png"/><Relationship Id="rId9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8702D4-0DEC-46E8-BBC6-3E4DA3DE29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Пропорциональный регулятор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C6802201-2456-4785-82FB-9036117ECEB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715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911F32D6-FB6C-409A-8001-8880C069FED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2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634575B-C96B-4776-AD92-22E8566F8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Пропорциональный регулятор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C41DE45-F91C-469D-A538-5B6B499D6398}"/>
              </a:ext>
            </a:extLst>
          </p:cNvPr>
          <p:cNvSpPr/>
          <p:nvPr/>
        </p:nvSpPr>
        <p:spPr>
          <a:xfrm>
            <a:off x="838125" y="1169488"/>
            <a:ext cx="1051567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Как следует из названия, в пропорциональном регуляторе управляющее воздействие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 пропорционально отклонению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err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ошибки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измеряемой величины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от нормы. Чем больше отклонение - тем больше будет и управляющее воздействие. </a:t>
            </a: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latin typeface="Calibri" panose="020F0502020204030204" pitchFamily="34" charset="0"/>
                <a:cs typeface="Calibri" panose="020F0502020204030204" pitchFamily="34" charset="0"/>
              </a:rPr>
              <a:t>Устройство смыва в бачке унитаза является примером П-регулятора уровня воды, благодаря которому скорость заполнения бачка зависит от положения поплавка, связанного с поплавковым клапаном, служащего для перекрытия подачи воды в бачок.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591C8DB-F416-44D7-8D27-E0848FECBD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564" y="3429000"/>
            <a:ext cx="4111008" cy="2804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248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911F32D6-FB6C-409A-8001-8880C069FED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3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634575B-C96B-4776-AD92-22E8566F8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Пропорциональный регулятор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782D063-429C-4A27-AAC2-08F3F8C13EF1}"/>
              </a:ext>
            </a:extLst>
          </p:cNvPr>
          <p:cNvSpPr/>
          <p:nvPr/>
        </p:nvSpPr>
        <p:spPr>
          <a:xfrm>
            <a:off x="838123" y="1072969"/>
            <a:ext cx="105156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Пропорциональный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 регулятор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выдает управляющее воздействие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 пропорциональное величине ошибки 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err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545D817-9860-43F1-97CD-C7F7E226C69D}"/>
              </a:ext>
            </a:extLst>
          </p:cNvPr>
          <p:cNvSpPr/>
          <p:nvPr/>
        </p:nvSpPr>
        <p:spPr>
          <a:xfrm>
            <a:off x="838120" y="2243828"/>
            <a:ext cx="83294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Общий вид П-регулятора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95DEFAC-ED6E-42B9-A8C5-A21659C1473A}"/>
              </a:ext>
            </a:extLst>
          </p:cNvPr>
          <p:cNvSpPr/>
          <p:nvPr/>
        </p:nvSpPr>
        <p:spPr>
          <a:xfrm>
            <a:off x="838120" y="3595732"/>
            <a:ext cx="78134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где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управляющее воздействие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b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коэффициент пропорциональности, </a:t>
            </a:r>
            <a:b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err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ошибка (от англ.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error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44F6FA4-FC96-4957-A31D-5B2513A9FB89}"/>
              </a:ext>
            </a:extLst>
          </p:cNvPr>
          <p:cNvSpPr/>
          <p:nvPr/>
        </p:nvSpPr>
        <p:spPr>
          <a:xfrm>
            <a:off x="838122" y="4871621"/>
            <a:ext cx="83294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Общая формула ошибки</a:t>
            </a:r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9A39196-019B-4904-80B7-B5DB4881A403}"/>
                  </a:ext>
                </a:extLst>
              </p:cNvPr>
              <p:cNvSpPr txBox="1"/>
              <p:nvPr/>
            </p:nvSpPr>
            <p:spPr>
              <a:xfrm>
                <a:off x="1482571" y="2879112"/>
                <a:ext cx="1726242" cy="461665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u</a:t>
                </a:r>
                <a14:m>
                  <m:oMath xmlns:m="http://schemas.openxmlformats.org/officeDocument/2006/math">
                    <m:r>
                      <a:rPr lang="en-US" sz="24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𝒆𝒓𝒓</m:t>
                    </m:r>
                  </m:oMath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9A39196-019B-4904-80B7-B5DB4881A4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2571" y="2879112"/>
                <a:ext cx="1726242" cy="461665"/>
              </a:xfrm>
              <a:prstGeom prst="rect">
                <a:avLst/>
              </a:prstGeom>
              <a:blipFill>
                <a:blip r:embed="rId2"/>
                <a:stretch>
                  <a:fillRect l="-4912" t="-7692" b="-28205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BFB04AD2-A7F4-4A0B-A623-B316A842EC5A}"/>
                  </a:ext>
                </a:extLst>
              </p:cNvPr>
              <p:cNvSpPr/>
              <p:nvPr/>
            </p:nvSpPr>
            <p:spPr>
              <a:xfrm>
                <a:off x="920509" y="5500517"/>
                <a:ext cx="2105000" cy="461665"/>
              </a:xfrm>
              <a:prstGeom prst="rect">
                <a:avLst/>
              </a:prstGeom>
              <a:ln>
                <a:solidFill>
                  <a:srgbClr val="00B05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𝒆𝒓𝒓</m:t>
                      </m:r>
                      <m:r>
                        <a:rPr lang="en-US" sz="2400" b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BFB04AD2-A7F4-4A0B-A623-B316A842EC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509" y="5500517"/>
                <a:ext cx="2105000" cy="461665"/>
              </a:xfrm>
              <a:prstGeom prst="rect">
                <a:avLst/>
              </a:prstGeom>
              <a:blipFill>
                <a:blip r:embed="rId3"/>
                <a:stretch>
                  <a:fillRect b="-3846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41E2006-1D9D-4E08-ABBC-20EFBF5B6313}"/>
              </a:ext>
            </a:extLst>
          </p:cNvPr>
          <p:cNvSpPr/>
          <p:nvPr/>
        </p:nvSpPr>
        <p:spPr>
          <a:xfrm>
            <a:off x="3263561" y="5518293"/>
            <a:ext cx="67780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где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желаемо значение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ru-RU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текущее значение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>
                <a:extLst>
                  <a:ext uri="{FF2B5EF4-FFF2-40B4-BE49-F238E27FC236}">
                    <a16:creationId xmlns:a16="http://schemas.microsoft.com/office/drawing/2014/main" id="{CAD48140-C4B2-4780-B00E-244A39A7130F}"/>
                  </a:ext>
                </a:extLst>
              </p:cNvPr>
              <p:cNvSpPr/>
              <p:nvPr/>
            </p:nvSpPr>
            <p:spPr>
              <a:xfrm>
                <a:off x="3710981" y="5506827"/>
                <a:ext cx="59497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" name="Прямоугольник 2">
                <a:extLst>
                  <a:ext uri="{FF2B5EF4-FFF2-40B4-BE49-F238E27FC236}">
                    <a16:creationId xmlns:a16="http://schemas.microsoft.com/office/drawing/2014/main" id="{CAD48140-C4B2-4780-B00E-244A39A713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0981" y="5506827"/>
                <a:ext cx="594971" cy="461665"/>
              </a:xfrm>
              <a:prstGeom prst="rect">
                <a:avLst/>
              </a:prstGeom>
              <a:blipFill>
                <a:blip r:embed="rId4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41A7DFAD-4315-4CC6-B9D8-E93D10149B63}"/>
                  </a:ext>
                </a:extLst>
              </p:cNvPr>
              <p:cNvSpPr/>
              <p:nvPr/>
            </p:nvSpPr>
            <p:spPr>
              <a:xfrm>
                <a:off x="6859651" y="5507048"/>
                <a:ext cx="4475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41A7DFAD-4315-4CC6-B9D8-E93D10149B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9651" y="5507048"/>
                <a:ext cx="447558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Схема 12">
            <a:extLst>
              <a:ext uri="{FF2B5EF4-FFF2-40B4-BE49-F238E27FC236}">
                <a16:creationId xmlns:a16="http://schemas.microsoft.com/office/drawing/2014/main" id="{D99B8C5A-B742-4809-906E-D9EB47ECF8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8079728"/>
              </p:ext>
            </p:extLst>
          </p:nvPr>
        </p:nvGraphicFramePr>
        <p:xfrm>
          <a:off x="6321999" y="3646066"/>
          <a:ext cx="5036695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3637748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F245D6C4-9328-4E35-994B-2AF910780C7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4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2660392-84E0-4F93-B42A-685FE59F6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Пропорциональный регулятор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D1FEBF8E-856C-483C-8A2B-5B1B64EAF3BF}"/>
              </a:ext>
            </a:extLst>
          </p:cNvPr>
          <p:cNvSpPr/>
          <p:nvPr/>
        </p:nvSpPr>
        <p:spPr>
          <a:xfrm>
            <a:off x="9380913" y="1699694"/>
            <a:ext cx="1397820" cy="497703"/>
          </a:xfrm>
          <a:prstGeom prst="ellipse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Calibri" panose="020F0502020204030204" pitchFamily="34" charset="0"/>
                <a:cs typeface="Calibri" panose="020F0502020204030204" pitchFamily="34" charset="0"/>
              </a:rPr>
              <a:t>Начало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64762265-8510-4E09-9999-8CB2A4FD6831}"/>
              </a:ext>
            </a:extLst>
          </p:cNvPr>
          <p:cNvCxnSpPr>
            <a:cxnSpLocks/>
          </p:cNvCxnSpPr>
          <p:nvPr/>
        </p:nvCxnSpPr>
        <p:spPr>
          <a:xfrm>
            <a:off x="10024920" y="2197397"/>
            <a:ext cx="1" cy="3168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B79EB9E-D508-4A19-AE94-5851309B4102}"/>
              </a:ext>
            </a:extLst>
          </p:cNvPr>
          <p:cNvSpPr/>
          <p:nvPr/>
        </p:nvSpPr>
        <p:spPr>
          <a:xfrm>
            <a:off x="9380914" y="2514274"/>
            <a:ext cx="1397819" cy="644880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Уставка</a:t>
            </a:r>
            <a:endParaRPr 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7AD1DEC-09C4-47AE-AE32-8F930E29322F}"/>
              </a:ext>
            </a:extLst>
          </p:cNvPr>
          <p:cNvSpPr/>
          <p:nvPr/>
        </p:nvSpPr>
        <p:spPr>
          <a:xfrm>
            <a:off x="9380914" y="3639911"/>
            <a:ext cx="1397820" cy="527354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Ошибка</a:t>
            </a:r>
            <a:endParaRPr lang="ru-RU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504369D-1792-4E29-80A7-50A5C11B41CC}"/>
              </a:ext>
            </a:extLst>
          </p:cNvPr>
          <p:cNvSpPr/>
          <p:nvPr/>
        </p:nvSpPr>
        <p:spPr>
          <a:xfrm>
            <a:off x="9380915" y="4576015"/>
            <a:ext cx="1397820" cy="527354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</a:rPr>
              <a:t>Управляющие</a:t>
            </a:r>
            <a:r>
              <a:rPr lang="ru-RU" sz="1200" dirty="0">
                <a:latin typeface="montserrat" pitchFamily="2" charset="-52"/>
                <a:cs typeface="Calibri" pitchFamily="34" charset="0"/>
              </a:rPr>
              <a:t> </a:t>
            </a:r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</a:rPr>
              <a:t>воздействие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A25CB97E-DFAE-4299-A2D6-8633952AE010}"/>
              </a:ext>
            </a:extLst>
          </p:cNvPr>
          <p:cNvCxnSpPr>
            <a:cxnSpLocks/>
          </p:cNvCxnSpPr>
          <p:nvPr/>
        </p:nvCxnSpPr>
        <p:spPr>
          <a:xfrm>
            <a:off x="9999185" y="3159154"/>
            <a:ext cx="0" cy="4807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1FCD0837-C033-4FDF-BD72-6B4B77F0BC0C}"/>
              </a:ext>
            </a:extLst>
          </p:cNvPr>
          <p:cNvCxnSpPr>
            <a:cxnSpLocks/>
          </p:cNvCxnSpPr>
          <p:nvPr/>
        </p:nvCxnSpPr>
        <p:spPr>
          <a:xfrm>
            <a:off x="10036148" y="4167265"/>
            <a:ext cx="1" cy="4087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F9F5D2E-6144-4D19-B5B8-0C7ED122A07B}"/>
              </a:ext>
            </a:extLst>
          </p:cNvPr>
          <p:cNvSpPr/>
          <p:nvPr/>
        </p:nvSpPr>
        <p:spPr>
          <a:xfrm>
            <a:off x="9380915" y="5535417"/>
            <a:ext cx="1397820" cy="504056"/>
          </a:xfrm>
          <a:prstGeom prst="rect">
            <a:avLst/>
          </a:prstGeom>
          <a:solidFill>
            <a:srgbClr val="00B050"/>
          </a:solidFill>
          <a:ln>
            <a:solidFill>
              <a:srgbClr val="00206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</a:rPr>
              <a:t>Подать</a:t>
            </a:r>
            <a:r>
              <a:rPr lang="ru-RU" sz="1200" dirty="0">
                <a:latin typeface="montserrat" pitchFamily="2" charset="-52"/>
                <a:cs typeface="Calibri" pitchFamily="34" charset="0"/>
              </a:rPr>
              <a:t> </a:t>
            </a:r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</a:rPr>
              <a:t>мощность</a:t>
            </a:r>
            <a:r>
              <a:rPr lang="ru-RU" sz="1200" dirty="0">
                <a:latin typeface="montserrat" pitchFamily="2" charset="-52"/>
                <a:cs typeface="Calibri" pitchFamily="34" charset="0"/>
              </a:rPr>
              <a:t> </a:t>
            </a:r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ru-RU" sz="1200" dirty="0">
                <a:latin typeface="montserrat" pitchFamily="2" charset="-52"/>
                <a:cs typeface="Calibri" pitchFamily="34" charset="0"/>
              </a:rPr>
              <a:t> </a:t>
            </a:r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</a:rPr>
              <a:t>мотор</a:t>
            </a:r>
            <a:r>
              <a:rPr lang="ru-RU" sz="1200" dirty="0">
                <a:latin typeface="montserrat" pitchFamily="2" charset="-52"/>
                <a:cs typeface="Calibri" pitchFamily="34" charset="0"/>
              </a:rPr>
              <a:t> </a:t>
            </a:r>
            <a:r>
              <a:rPr lang="ru-RU" sz="1200" dirty="0">
                <a:latin typeface="Calibri" panose="020F0502020204030204" pitchFamily="34" charset="0"/>
                <a:cs typeface="Calibri" panose="020F0502020204030204" pitchFamily="34" charset="0"/>
              </a:rPr>
              <a:t>М2</a:t>
            </a: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F454C3BE-FFF9-44FE-ACE4-FE7D37EE917C}"/>
              </a:ext>
            </a:extLst>
          </p:cNvPr>
          <p:cNvCxnSpPr>
            <a:cxnSpLocks/>
          </p:cNvCxnSpPr>
          <p:nvPr/>
        </p:nvCxnSpPr>
        <p:spPr>
          <a:xfrm>
            <a:off x="10045442" y="5103369"/>
            <a:ext cx="0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Соединительная линия уступом 44">
            <a:extLst>
              <a:ext uri="{FF2B5EF4-FFF2-40B4-BE49-F238E27FC236}">
                <a16:creationId xmlns:a16="http://schemas.microsoft.com/office/drawing/2014/main" id="{FA96E0A0-AEE1-44F8-9275-8FE265E1AA09}"/>
              </a:ext>
            </a:extLst>
          </p:cNvPr>
          <p:cNvCxnSpPr>
            <a:cxnSpLocks/>
          </p:cNvCxnSpPr>
          <p:nvPr/>
        </p:nvCxnSpPr>
        <p:spPr>
          <a:xfrm rot="5400000" flipH="1">
            <a:off x="8649515" y="4694620"/>
            <a:ext cx="2736304" cy="12700"/>
          </a:xfrm>
          <a:prstGeom prst="bentConnector5">
            <a:avLst>
              <a:gd name="adj1" fmla="val -8354"/>
              <a:gd name="adj2" fmla="val 11789378"/>
              <a:gd name="adj3" fmla="val 10001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33455ED-2FF9-4002-B35F-ED32773678AB}"/>
              </a:ext>
            </a:extLst>
          </p:cNvPr>
          <p:cNvSpPr txBox="1"/>
          <p:nvPr/>
        </p:nvSpPr>
        <p:spPr>
          <a:xfrm>
            <a:off x="838124" y="1401563"/>
            <a:ext cx="77566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Задача: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поставить «ножку», закрепленную на моторе, под углом 90 градусов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и удерживать в этом положении. Использовать П-регулятор.</a:t>
            </a:r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B3E8FC-D165-4282-A8DF-28CD0B6BA48E}"/>
              </a:ext>
            </a:extLst>
          </p:cNvPr>
          <p:cNvSpPr txBox="1"/>
          <p:nvPr/>
        </p:nvSpPr>
        <p:spPr>
          <a:xfrm>
            <a:off x="838122" y="2786558"/>
            <a:ext cx="6883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cs typeface="Calibri" panose="020F0502020204030204" pitchFamily="34" charset="0"/>
              </a:rPr>
              <a:t>Модель: </a:t>
            </a:r>
            <a:r>
              <a:rPr lang="ru-RU" sz="2800" dirty="0">
                <a:latin typeface="Calibri" panose="020F0502020204030204" pitchFamily="34" charset="0"/>
                <a:cs typeface="Calibri" panose="020F0502020204030204" pitchFamily="34" charset="0"/>
              </a:rPr>
              <a:t>силовой мотор с несимметричной деталью.</a:t>
            </a:r>
            <a:endParaRPr lang="ru-RU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BDBAC1-7251-498A-9788-A2677D579F04}"/>
              </a:ext>
            </a:extLst>
          </p:cNvPr>
          <p:cNvSpPr txBox="1"/>
          <p:nvPr/>
        </p:nvSpPr>
        <p:spPr>
          <a:xfrm>
            <a:off x="8594740" y="1201508"/>
            <a:ext cx="41646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montserrat" pitchFamily="2" charset="-52"/>
                <a:cs typeface="Calibri" pitchFamily="34" charset="0"/>
              </a:rPr>
              <a:t>Блок-схема алгоритма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60530FC0-15A4-4860-91C3-C275091D3377}"/>
              </a:ext>
            </a:extLst>
          </p:cNvPr>
          <p:cNvSpPr/>
          <p:nvPr/>
        </p:nvSpPr>
        <p:spPr>
          <a:xfrm>
            <a:off x="838122" y="4847325"/>
            <a:ext cx="7408256" cy="1384996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0FCAD7-A957-46BC-967F-6DFFC144D4BE}"/>
              </a:ext>
            </a:extLst>
          </p:cNvPr>
          <p:cNvSpPr txBox="1"/>
          <p:nvPr/>
        </p:nvSpPr>
        <p:spPr>
          <a:xfrm>
            <a:off x="975381" y="5026647"/>
            <a:ext cx="72924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программировании</a:t>
            </a:r>
            <a:r>
              <a:rPr lang="en-US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использование </a:t>
            </a:r>
            <a:r>
              <a:rPr lang="ru-RU" sz="2000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бесконечных циклов </a:t>
            </a:r>
            <a:r>
              <a:rPr lang="ru-RU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является</a:t>
            </a:r>
            <a:r>
              <a:rPr lang="ru-RU" sz="2000" b="1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«плохим» стилем, но для примеров в программировании роботов мы будем иногда их использовать.</a:t>
            </a:r>
          </a:p>
        </p:txBody>
      </p:sp>
    </p:spTree>
    <p:extLst>
      <p:ext uri="{BB962C8B-B14F-4D97-AF65-F5344CB8AC3E}">
        <p14:creationId xmlns:p14="http://schemas.microsoft.com/office/powerpoint/2010/main" val="2147368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DC055D4-EF45-44A6-BFA2-7F4DD82B724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5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57DD64D-4574-49D7-9F81-DE293FF9A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Пропорциональный регулятор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992B2E-4E4E-4F32-9259-A52DA346318B}"/>
              </a:ext>
            </a:extLst>
          </p:cNvPr>
          <p:cNvSpPr txBox="1"/>
          <p:nvPr/>
        </p:nvSpPr>
        <p:spPr>
          <a:xfrm>
            <a:off x="838125" y="1255936"/>
            <a:ext cx="105156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Задача: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поставить «ножку», закрепленную на моторе, под углом 90 градусов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и удерживать в этом положении.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Использовать П-регулятор.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B90FDF-9724-41DD-9B24-F09545604895}"/>
              </a:ext>
            </a:extLst>
          </p:cNvPr>
          <p:cNvSpPr txBox="1"/>
          <p:nvPr/>
        </p:nvSpPr>
        <p:spPr>
          <a:xfrm>
            <a:off x="838125" y="2122524"/>
            <a:ext cx="8416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Модель: 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силовой мотор с несимметричной деталью</a:t>
            </a:r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E626487-37EE-4CF6-9B96-4FB3A01875AD}"/>
              </a:ext>
            </a:extLst>
          </p:cNvPr>
          <p:cNvSpPr/>
          <p:nvPr/>
        </p:nvSpPr>
        <p:spPr>
          <a:xfrm>
            <a:off x="7794469" y="2619780"/>
            <a:ext cx="32821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Решение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псевдокод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909155-E8E9-447A-A4AC-F8B0E92A49C5}"/>
              </a:ext>
            </a:extLst>
          </p:cNvPr>
          <p:cNvSpPr txBox="1"/>
          <p:nvPr/>
        </p:nvSpPr>
        <p:spPr>
          <a:xfrm>
            <a:off x="8059370" y="3790523"/>
            <a:ext cx="192283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br>
              <a:rPr lang="en-US" sz="2000" dirty="0"/>
            </a:br>
            <a:endParaRPr lang="en-US" sz="2000" b="0" dirty="0"/>
          </a:p>
          <a:p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94361A-BA54-4296-9150-8CDE6FCED34D}"/>
              </a:ext>
            </a:extLst>
          </p:cNvPr>
          <p:cNvSpPr txBox="1"/>
          <p:nvPr/>
        </p:nvSpPr>
        <p:spPr>
          <a:xfrm>
            <a:off x="7794469" y="3199193"/>
            <a:ext cx="36931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x0 = 90;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k = 1;</a:t>
            </a:r>
          </a:p>
          <a:p>
            <a:pPr/>
            <a:r>
              <a:rPr lang="en-US" sz="2000" i="0" dirty="0">
                <a:latin typeface="Calibri" panose="020F0502020204030204" pitchFamily="34" charset="0"/>
                <a:cs typeface="Calibri" panose="020F0502020204030204" pitchFamily="34" charset="0"/>
              </a:rPr>
              <a:t>while </a:t>
            </a:r>
            <a:r>
              <a:rPr lang="en-US" sz="2000" b="1" i="0" dirty="0">
                <a:latin typeface="Calibri" panose="020F0502020204030204" pitchFamily="34" charset="0"/>
                <a:cs typeface="Calibri" panose="020F0502020204030204" pitchFamily="34" charset="0"/>
              </a:rPr>
              <a:t>true</a:t>
            </a:r>
            <a:r>
              <a:rPr lang="en-US" sz="2000" i="0" dirty="0">
                <a:latin typeface="Calibri" panose="020F0502020204030204" pitchFamily="34" charset="0"/>
                <a:cs typeface="Calibri" panose="020F0502020204030204" pitchFamily="34" charset="0"/>
              </a:rPr>
              <a:t> do</a:t>
            </a:r>
          </a:p>
          <a:p>
            <a:pPr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 x = encoder[E2].read()</a:t>
            </a:r>
          </a:p>
          <a:p>
            <a:pPr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 err = x0 – x;</a:t>
            </a:r>
          </a:p>
          <a:p>
            <a:pPr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 u = k * err;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ru-RU" sz="20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robot.motor</a:t>
            </a: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.[M2].</a:t>
            </a:r>
            <a:r>
              <a:rPr lang="ru-RU" sz="2000" dirty="0" err="1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setPower</a:t>
            </a: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(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u</a:t>
            </a:r>
            <a:r>
              <a:rPr lang="ru-RU" sz="2000" dirty="0">
                <a:solidFill>
                  <a:schemeClr val="dk1"/>
                </a:solidFill>
                <a:latin typeface="Calibri" panose="020F0502020204030204" pitchFamily="34" charset="0"/>
                <a:ea typeface="Trebuchet MS"/>
                <a:cs typeface="Calibri" panose="020F0502020204030204" pitchFamily="34" charset="0"/>
                <a:sym typeface="Trebuchet MS"/>
              </a:rPr>
              <a:t>);</a:t>
            </a:r>
            <a:endParaRPr lang="en-US" sz="2000" dirty="0">
              <a:solidFill>
                <a:schemeClr val="dk1"/>
              </a:solidFill>
              <a:latin typeface="Calibri" panose="020F0502020204030204" pitchFamily="34" charset="0"/>
              <a:ea typeface="Trebuchet MS"/>
              <a:cs typeface="Calibri" panose="020F0502020204030204" pitchFamily="34" charset="0"/>
              <a:sym typeface="Trebuchet MS"/>
            </a:endParaRPr>
          </a:p>
          <a:p>
            <a:pPr/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Trebuchet MS"/>
              </a:rPr>
              <a:t>  </a:t>
            </a:r>
            <a:r>
              <a:rPr lang="en-US" sz="2000" dirty="0" err="1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Trebuchet MS"/>
              </a:rPr>
              <a:t>robot.wait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  <a:cs typeface="Calibri" panose="020F0502020204030204" pitchFamily="34" charset="0"/>
                <a:sym typeface="Trebuchet MS"/>
              </a:rPr>
              <a:t>(30)</a:t>
            </a: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F27E4BD-F4ED-410D-874A-6E30CC35DF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024" y="3108089"/>
            <a:ext cx="6908915" cy="2764959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C85FADD-6444-49BC-B0A8-D00E184FCA33}"/>
              </a:ext>
            </a:extLst>
          </p:cNvPr>
          <p:cNvSpPr/>
          <p:nvPr/>
        </p:nvSpPr>
        <p:spPr>
          <a:xfrm>
            <a:off x="838125" y="2619780"/>
            <a:ext cx="56038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Решение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TRIK Studio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816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DC055D4-EF45-44A6-BFA2-7F4DD82B724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6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57DD64D-4574-49D7-9F81-DE293FF9A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Пропорциональный регулятор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992B2E-4E4E-4F32-9259-A52DA346318B}"/>
              </a:ext>
            </a:extLst>
          </p:cNvPr>
          <p:cNvSpPr txBox="1"/>
          <p:nvPr/>
        </p:nvSpPr>
        <p:spPr>
          <a:xfrm>
            <a:off x="838125" y="1297881"/>
            <a:ext cx="105156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Задачи на самостоятельное решение: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Каким образом можно добиться выравнивания при движении вперед двухколесного робота?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Напишите формулу для выравнивания моторов.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Реализуйте на реальном роботе-тележке формулу для выравнивания моторов.</a:t>
            </a:r>
          </a:p>
        </p:txBody>
      </p:sp>
      <p:pic>
        <p:nvPicPr>
          <p:cNvPr id="12" name="Picture 1">
            <a:extLst>
              <a:ext uri="{FF2B5EF4-FFF2-40B4-BE49-F238E27FC236}">
                <a16:creationId xmlns:a16="http://schemas.microsoft.com/office/drawing/2014/main" id="{4DB1A5A0-91D8-4A95-8615-53E3AE5EA5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" t="31193" r="2224" b="30618"/>
          <a:stretch/>
        </p:blipFill>
        <p:spPr>
          <a:xfrm>
            <a:off x="3179078" y="3606205"/>
            <a:ext cx="6803821" cy="270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566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c8b6e555a_0_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7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RIKtheme2019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Ktheme2019" id="{3EE4B165-53EC-4A0A-9C55-72CB4EA76720}" vid="{6A35BB6B-5003-4483-AF5E-6DF0028E6E6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TRIKtheme2019 (1)</Template>
  <TotalTime>4251</TotalTime>
  <Words>248</Words>
  <Application>Microsoft Office PowerPoint</Application>
  <PresentationFormat>Широкоэкранный</PresentationFormat>
  <Paragraphs>50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Cambria Math</vt:lpstr>
      <vt:lpstr>montserrat</vt:lpstr>
      <vt:lpstr>Verdana</vt:lpstr>
      <vt:lpstr>TRIKtheme2019</vt:lpstr>
      <vt:lpstr>Пропорциональный регулятор</vt:lpstr>
      <vt:lpstr>Пропорциональный регулятор</vt:lpstr>
      <vt:lpstr>Пропорциональный регулятор</vt:lpstr>
      <vt:lpstr>Пропорциональный регулятор</vt:lpstr>
      <vt:lpstr>Пропорциональный регулятор</vt:lpstr>
      <vt:lpstr>Пропорциональный регулятор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Пропорциональный регулятор</dc:title>
  <dc:creator>Анастасия Мерецкая</dc:creator>
  <cp:lastModifiedBy>Илья</cp:lastModifiedBy>
  <cp:revision>24</cp:revision>
  <dcterms:created xsi:type="dcterms:W3CDTF">2019-08-27T09:14:10Z</dcterms:created>
  <dcterms:modified xsi:type="dcterms:W3CDTF">2020-03-16T19:20:22Z</dcterms:modified>
</cp:coreProperties>
</file>